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60" r:id="rId4"/>
    <p:sldId id="263" r:id="rId5"/>
    <p:sldId id="264" r:id="rId6"/>
    <p:sldId id="265" r:id="rId7"/>
    <p:sldId id="262" r:id="rId8"/>
    <p:sldId id="271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56" r:id="rId17"/>
    <p:sldId id="278" r:id="rId18"/>
    <p:sldId id="279" r:id="rId19"/>
    <p:sldId id="280" r:id="rId20"/>
    <p:sldId id="281" r:id="rId21"/>
    <p:sldId id="282" r:id="rId22"/>
    <p:sldId id="283" r:id="rId23"/>
    <p:sldId id="275" r:id="rId24"/>
    <p:sldId id="276" r:id="rId25"/>
    <p:sldId id="277" r:id="rId26"/>
    <p:sldId id="272" r:id="rId27"/>
    <p:sldId id="284" r:id="rId28"/>
    <p:sldId id="285" r:id="rId29"/>
    <p:sldId id="286" r:id="rId30"/>
    <p:sldId id="288" r:id="rId31"/>
    <p:sldId id="287" r:id="rId32"/>
    <p:sldId id="289" r:id="rId33"/>
    <p:sldId id="290" r:id="rId34"/>
    <p:sldId id="261" r:id="rId35"/>
    <p:sldId id="259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2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6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2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0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2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9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8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3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DBD1-9053-2B47-AA54-732C4824F63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C917F-109B-4C44-B29D-5347F08F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5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s://central.syniverse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/>
              <a:t>FOD Quick start</a:t>
            </a:r>
            <a:endParaRPr lang="en-US" dirty="0"/>
          </a:p>
        </p:txBody>
      </p:sp>
      <p:pic>
        <p:nvPicPr>
          <p:cNvPr id="4" name="Picture 3" descr="Screen Shot 2019-02-27 at 10.17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9" y="2275502"/>
            <a:ext cx="7930259" cy="19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2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2-27 at 11.07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8" y="1858861"/>
            <a:ext cx="7366619" cy="3680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804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3600" dirty="0" smtClean="0"/>
              <a:t>Start Scan - 2</a:t>
            </a:r>
            <a:endParaRPr lang="en-US" sz="3600" dirty="0" smtClean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7180" y="1122678"/>
            <a:ext cx="7749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Click Start Scan</a:t>
            </a:r>
          </a:p>
          <a:p>
            <a:r>
              <a:rPr lang="en-US" dirty="0" smtClean="0"/>
              <a:t>NOTE: The </a:t>
            </a:r>
            <a:r>
              <a:rPr lang="en-US" dirty="0" err="1" smtClean="0"/>
              <a:t>DevOps</a:t>
            </a:r>
            <a:r>
              <a:rPr lang="en-US" dirty="0" smtClean="0"/>
              <a:t> team has already setup this information.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6203378" y="1858861"/>
            <a:ext cx="846752" cy="264054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3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9-02-27 at 11.16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72" y="1700615"/>
            <a:ext cx="6110255" cy="4443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804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3600" dirty="0" smtClean="0"/>
              <a:t>Start Scan - 3</a:t>
            </a:r>
            <a:endParaRPr lang="en-US" sz="3600" dirty="0" smtClean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3100" y="1146617"/>
            <a:ext cx="7105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Click </a:t>
            </a:r>
            <a:r>
              <a:rPr lang="mr-IN" dirty="0" smtClean="0"/>
              <a:t>…</a:t>
            </a:r>
            <a:r>
              <a:rPr lang="en-US" dirty="0" smtClean="0"/>
              <a:t> to Upload Zip File and then click next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308206" y="2345584"/>
            <a:ext cx="828344" cy="26363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894034" y="5717912"/>
            <a:ext cx="828344" cy="26363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8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2-27 at 11.16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22" y="1610014"/>
            <a:ext cx="7100573" cy="5010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804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3600" dirty="0" smtClean="0"/>
              <a:t>Start Scan - 4</a:t>
            </a:r>
            <a:endParaRPr lang="en-US" sz="3600" dirty="0" smtClean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3100" y="961951"/>
            <a:ext cx="7105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Click Start Scan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6324880" y="6183013"/>
            <a:ext cx="828344" cy="26363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804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3600" dirty="0" smtClean="0"/>
              <a:t>Start Scan - 5</a:t>
            </a:r>
            <a:endParaRPr lang="en-US" sz="3600" dirty="0" smtClean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3100" y="1146617"/>
            <a:ext cx="7105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Scan in Progress</a:t>
            </a:r>
            <a:endParaRPr lang="en-US" dirty="0"/>
          </a:p>
        </p:txBody>
      </p:sp>
      <p:pic>
        <p:nvPicPr>
          <p:cNvPr id="3" name="Picture 2" descr="Screen Shot 2019-02-27 at 11.1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3511"/>
            <a:ext cx="7943099" cy="20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0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804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3600" dirty="0" smtClean="0"/>
              <a:t>Check Status of Scan</a:t>
            </a:r>
            <a:endParaRPr lang="en-US" sz="3600" dirty="0" smtClean="0">
              <a:effectLst/>
            </a:endParaRPr>
          </a:p>
        </p:txBody>
      </p:sp>
      <p:pic>
        <p:nvPicPr>
          <p:cNvPr id="5" name="Picture 4" descr="Screen Shot 2019-02-27 at 11.5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1946"/>
            <a:ext cx="7444870" cy="458374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312016" y="3524032"/>
            <a:ext cx="1627587" cy="330937"/>
          </a:xfrm>
          <a:prstGeom prst="wedgeRoundRectCallout">
            <a:avLst>
              <a:gd name="adj1" fmla="val 72574"/>
              <a:gd name="adj2" fmla="val 98056"/>
              <a:gd name="adj3" fmla="val 16667"/>
            </a:avLst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312016" y="4260632"/>
            <a:ext cx="1627587" cy="330937"/>
          </a:xfrm>
          <a:prstGeom prst="wedgeRoundRectCallout">
            <a:avLst>
              <a:gd name="adj1" fmla="val 72574"/>
              <a:gd name="adj2" fmla="val 98056"/>
              <a:gd name="adj3" fmla="val 16667"/>
            </a:avLst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5312016" y="4990882"/>
            <a:ext cx="1627587" cy="330937"/>
          </a:xfrm>
          <a:prstGeom prst="wedgeRoundRectCallout">
            <a:avLst>
              <a:gd name="adj1" fmla="val 72574"/>
              <a:gd name="adj2" fmla="val 98056"/>
              <a:gd name="adj3" fmla="val 16667"/>
            </a:avLst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22900" y="3533818"/>
            <a:ext cx="133985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Scan Failed 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5422900" y="4261674"/>
            <a:ext cx="133985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Scan Completed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5378450" y="4990882"/>
            <a:ext cx="15367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Scan In Progress</a:t>
            </a:r>
            <a:endParaRPr lang="en-US" sz="1100" dirty="0"/>
          </a:p>
        </p:txBody>
      </p:sp>
      <p:pic>
        <p:nvPicPr>
          <p:cNvPr id="13" name="Picture 12" descr="Screen Shot 2019-02-27 at 11.5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4346"/>
            <a:ext cx="7444870" cy="45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804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2800" dirty="0" smtClean="0"/>
              <a:t>Check Status of Scan</a:t>
            </a:r>
            <a:endParaRPr lang="en-US" sz="2800" dirty="0" smtClean="0">
              <a:effectLst/>
            </a:endParaRPr>
          </a:p>
        </p:txBody>
      </p:sp>
      <p:pic>
        <p:nvPicPr>
          <p:cNvPr id="3" name="Picture 2" descr="Screen Shot 2019-02-27 at 11.56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0" y="1587283"/>
            <a:ext cx="8043440" cy="3426868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1455925" y="3187700"/>
            <a:ext cx="436375" cy="203853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4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/>
              <a:t>FOD Reviewing Results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8808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Understanding the Sink and what needs to be done.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9-02-27 at 10.17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308424"/>
            <a:ext cx="6884461" cy="16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4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076"/>
            <a:ext cx="7772400" cy="103900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FOD Reviewing Results - 2</a:t>
            </a:r>
            <a:endParaRPr lang="en-US" sz="3600" dirty="0"/>
          </a:p>
        </p:txBody>
      </p:sp>
      <p:pic>
        <p:nvPicPr>
          <p:cNvPr id="6" name="Picture 5" descr="Screen Shot 2019-02-27 at 12.1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2" y="1466856"/>
            <a:ext cx="8789177" cy="34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3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076"/>
            <a:ext cx="7772400" cy="103900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FOD Reviewing Results - 3</a:t>
            </a:r>
            <a:endParaRPr lang="en-US" sz="3600" dirty="0"/>
          </a:p>
        </p:txBody>
      </p:sp>
      <p:pic>
        <p:nvPicPr>
          <p:cNvPr id="3" name="Picture 2" descr="Screen Shot 2019-02-27 at 12.1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96657"/>
            <a:ext cx="7833882" cy="26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076"/>
            <a:ext cx="7772400" cy="103900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FOD Reviewing Results - 4</a:t>
            </a:r>
            <a:endParaRPr lang="en-US" sz="3600" dirty="0"/>
          </a:p>
        </p:txBody>
      </p:sp>
      <p:pic>
        <p:nvPicPr>
          <p:cNvPr id="3" name="Picture 2" descr="Screen Shot 2019-02-27 at 12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04" y="1073310"/>
            <a:ext cx="7653096" cy="53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8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214905" y="1822052"/>
            <a:ext cx="72894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log 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upload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initiate a scan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check progress of a scan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view results (as a whole set)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sort, prioritize, parse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dive deeper into individual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create reports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use the Security Assistant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/>
              </a:rPr>
              <a:t>How to access Secure Code Warrior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350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076"/>
            <a:ext cx="7772400" cy="103900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FOD Reviewing Results - 5</a:t>
            </a:r>
            <a:endParaRPr lang="en-US" sz="3600" dirty="0"/>
          </a:p>
        </p:txBody>
      </p:sp>
      <p:pic>
        <p:nvPicPr>
          <p:cNvPr id="4" name="Picture 3" descr="Screen Shot 2019-02-27 at 12.2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99" y="1484744"/>
            <a:ext cx="8428360" cy="35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4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076"/>
            <a:ext cx="7772400" cy="103900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FOD Reviewing Results - 6</a:t>
            </a:r>
            <a:endParaRPr lang="en-US" sz="3600" dirty="0"/>
          </a:p>
        </p:txBody>
      </p:sp>
      <p:pic>
        <p:nvPicPr>
          <p:cNvPr id="4" name="Picture 3" descr="Screen Shot 2019-02-27 at 12.2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11801"/>
            <a:ext cx="7911649" cy="2376965"/>
          </a:xfrm>
          <a:prstGeom prst="rect">
            <a:avLst/>
          </a:prstGeom>
        </p:spPr>
      </p:pic>
      <p:pic>
        <p:nvPicPr>
          <p:cNvPr id="5" name="Picture 4" descr="Screen Shot 2019-02-27 at 12.22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9" y="3603428"/>
            <a:ext cx="7772400" cy="27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9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076"/>
            <a:ext cx="7772400" cy="103900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FOD Reviewing Results - 7</a:t>
            </a:r>
            <a:endParaRPr lang="en-US" sz="3600" dirty="0"/>
          </a:p>
        </p:txBody>
      </p:sp>
      <p:pic>
        <p:nvPicPr>
          <p:cNvPr id="3" name="Picture 2" descr="Screen Shot 2019-02-27 at 12.2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975"/>
            <a:ext cx="7923310" cy="1422511"/>
          </a:xfrm>
          <a:prstGeom prst="rect">
            <a:avLst/>
          </a:prstGeom>
        </p:spPr>
      </p:pic>
      <p:pic>
        <p:nvPicPr>
          <p:cNvPr id="6" name="Picture 5" descr="Screen Shot 2019-02-27 at 12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70" y="2848748"/>
            <a:ext cx="7731040" cy="1411371"/>
          </a:xfrm>
          <a:prstGeom prst="rect">
            <a:avLst/>
          </a:prstGeom>
        </p:spPr>
      </p:pic>
      <p:pic>
        <p:nvPicPr>
          <p:cNvPr id="7" name="Picture 6" descr="Screen Shot 2019-02-27 at 12.25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70" y="4260119"/>
            <a:ext cx="7227425" cy="838217"/>
          </a:xfrm>
          <a:prstGeom prst="rect">
            <a:avLst/>
          </a:prstGeom>
        </p:spPr>
      </p:pic>
      <p:pic>
        <p:nvPicPr>
          <p:cNvPr id="8" name="Picture 7" descr="Screen Shot 2019-02-27 at 12.25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415873"/>
            <a:ext cx="8105495" cy="4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2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978"/>
            <a:ext cx="7772400" cy="8424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FOD Reporting</a:t>
            </a:r>
            <a:endParaRPr lang="en-US" sz="3200" dirty="0"/>
          </a:p>
        </p:txBody>
      </p:sp>
      <p:pic>
        <p:nvPicPr>
          <p:cNvPr id="6" name="Picture 5" descr="Screen Shot 2019-02-27 at 12.07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20" y="1190432"/>
            <a:ext cx="7355443" cy="1290235"/>
          </a:xfrm>
          <a:prstGeom prst="rect">
            <a:avLst/>
          </a:prstGeom>
        </p:spPr>
      </p:pic>
      <p:pic>
        <p:nvPicPr>
          <p:cNvPr id="7" name="Picture 6" descr="Screen Shot 2019-02-27 at 12.0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07" y="2825363"/>
            <a:ext cx="3988484" cy="319187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817157" y="1538411"/>
            <a:ext cx="733308" cy="339880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249332" y="5787619"/>
            <a:ext cx="556999" cy="19342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403600" y="3310465"/>
            <a:ext cx="353798" cy="19342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2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2-27 at 12.0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41" y="1312333"/>
            <a:ext cx="5947130" cy="5071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978"/>
            <a:ext cx="7772400" cy="8424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FOD Reporting - 2</a:t>
            </a:r>
            <a:endParaRPr lang="en-US" sz="3200" dirty="0"/>
          </a:p>
        </p:txBody>
      </p:sp>
      <p:sp>
        <p:nvSpPr>
          <p:cNvPr id="4" name="Right Arrow 3"/>
          <p:cNvSpPr/>
          <p:nvPr/>
        </p:nvSpPr>
        <p:spPr>
          <a:xfrm>
            <a:off x="5186817" y="5921090"/>
            <a:ext cx="608109" cy="268328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1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978"/>
            <a:ext cx="7772400" cy="8424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FOD Reporting - 3</a:t>
            </a:r>
            <a:endParaRPr lang="en-US" sz="3200" dirty="0"/>
          </a:p>
        </p:txBody>
      </p:sp>
      <p:pic>
        <p:nvPicPr>
          <p:cNvPr id="4" name="Picture 3" descr="Screen Shot 2019-02-27 at 12.0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29" y="1190432"/>
            <a:ext cx="6044432" cy="47921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218947" y="5658200"/>
            <a:ext cx="747021" cy="32436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4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16062" y="601285"/>
            <a:ext cx="5857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https://</a:t>
            </a:r>
            <a:r>
              <a:rPr lang="en-US" sz="3600" dirty="0" err="1" smtClean="0"/>
              <a:t>vulncat.fortify.com</a:t>
            </a:r>
            <a:r>
              <a:rPr lang="en-US" sz="3600" dirty="0" smtClean="0"/>
              <a:t>/en</a:t>
            </a:r>
            <a:endParaRPr lang="en-US" sz="3600" dirty="0"/>
          </a:p>
        </p:txBody>
      </p:sp>
      <p:pic>
        <p:nvPicPr>
          <p:cNvPr id="4" name="Picture 3" descr="Screen Shot 2019-02-27 at 11.36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1" y="1538410"/>
            <a:ext cx="8647339" cy="35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8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64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Key FOD Tools and Plugins</a:t>
            </a:r>
            <a:endParaRPr lang="en-US" sz="3200" dirty="0"/>
          </a:p>
        </p:txBody>
      </p:sp>
      <p:pic>
        <p:nvPicPr>
          <p:cNvPr id="4" name="Picture 3" descr="Screen Shot 2019-02-27 at 3.0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052286"/>
            <a:ext cx="1959429" cy="1929514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4644572" y="3900715"/>
            <a:ext cx="707571" cy="381000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9-02-27 at 3.13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497379"/>
            <a:ext cx="7239000" cy="332648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2137229" y="2068286"/>
            <a:ext cx="812800" cy="254000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80734" y="1136699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the Tools from Main Dashboard.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Eclipse Security Assistant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FODUploader.jar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2950029" y="4455886"/>
            <a:ext cx="812800" cy="254000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2950029" y="5490936"/>
            <a:ext cx="812800" cy="254000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20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Key FOD Tools and Plugins -2</a:t>
            </a:r>
            <a:br>
              <a:rPr lang="en-US" sz="3200" dirty="0" smtClean="0"/>
            </a:br>
            <a:r>
              <a:rPr lang="en-US" sz="3200" dirty="0" smtClean="0"/>
              <a:t>FOD </a:t>
            </a:r>
            <a:r>
              <a:rPr lang="en-US" sz="3200" dirty="0" err="1" smtClean="0"/>
              <a:t>Uploader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21733" y="1136700"/>
            <a:ext cx="8686800" cy="5262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jFortify</a:t>
            </a:r>
            <a:r>
              <a:rPr lang="en-US" sz="1400" dirty="0"/>
              <a:t> on Demand provides a build server integration (BSI) tool called </a:t>
            </a:r>
            <a:r>
              <a:rPr lang="en-US" sz="1400" dirty="0" err="1"/>
              <a:t>FoDUploader</a:t>
            </a:r>
            <a:r>
              <a:rPr lang="en-US" sz="1400" dirty="0"/>
              <a:t> to help you upload applications from a build server. </a:t>
            </a:r>
            <a:r>
              <a:rPr lang="en-US" sz="1400" dirty="0" err="1"/>
              <a:t>FoDUploader</a:t>
            </a:r>
            <a:r>
              <a:rPr lang="en-US" sz="1400" dirty="0"/>
              <a:t> runs from the command-line 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err="1" smtClean="0"/>
              <a:t>Usagee</a:t>
            </a:r>
            <a:r>
              <a:rPr lang="en-US" sz="1400" dirty="0" smtClean="0"/>
              <a:t>:</a:t>
            </a:r>
          </a:p>
          <a:p>
            <a:endParaRPr lang="en-US" sz="1400" dirty="0" smtClean="0"/>
          </a:p>
          <a:p>
            <a:r>
              <a:rPr lang="en-US" sz="1400" dirty="0" smtClean="0"/>
              <a:t>java </a:t>
            </a:r>
            <a:r>
              <a:rPr lang="en-US" sz="1400" dirty="0"/>
              <a:t>-jar </a:t>
            </a:r>
            <a:r>
              <a:rPr lang="en-US" sz="1400" dirty="0" err="1"/>
              <a:t>FodUpload.jar</a:t>
            </a:r>
            <a:r>
              <a:rPr lang="en-US" sz="1400" dirty="0"/>
              <a:t> </a:t>
            </a:r>
            <a:r>
              <a:rPr lang="mr-IN" sz="1400" dirty="0" smtClean="0"/>
              <a:t>–</a:t>
            </a:r>
            <a:r>
              <a:rPr lang="en-US" sz="1400" dirty="0" err="1" smtClean="0"/>
              <a:t>apiCredentials</a:t>
            </a:r>
            <a:r>
              <a:rPr lang="en-US" sz="1400" dirty="0" smtClean="0"/>
              <a:t> &lt;</a:t>
            </a:r>
            <a:r>
              <a:rPr lang="en-US" sz="1400" dirty="0" err="1" smtClean="0"/>
              <a:t>apikey</a:t>
            </a:r>
            <a:r>
              <a:rPr lang="en-US" sz="1400" dirty="0" smtClean="0"/>
              <a:t>&gt;  </a:t>
            </a:r>
            <a:r>
              <a:rPr lang="en-US" sz="1400" dirty="0"/>
              <a:t>-</a:t>
            </a:r>
            <a:r>
              <a:rPr lang="en-US" sz="1400" dirty="0" err="1"/>
              <a:t>zipLocation</a:t>
            </a: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 err="1" smtClean="0"/>
              <a:t>appsrc.zip</a:t>
            </a:r>
            <a:r>
              <a:rPr lang="en-US" sz="1400" dirty="0" smtClean="0"/>
              <a:t> </a:t>
            </a:r>
            <a:r>
              <a:rPr lang="en-US" sz="1400" dirty="0"/>
              <a:t>-</a:t>
            </a:r>
            <a:r>
              <a:rPr lang="en-US" sz="1400" dirty="0" err="1"/>
              <a:t>entitlementPreference</a:t>
            </a:r>
            <a:r>
              <a:rPr lang="en-US" sz="1400" dirty="0"/>
              <a:t> 2 </a:t>
            </a:r>
            <a:r>
              <a:rPr lang="mr-IN" sz="1400" dirty="0" smtClean="0"/>
              <a:t>–</a:t>
            </a:r>
            <a:r>
              <a:rPr lang="en-US" sz="1400" dirty="0" err="1" smtClean="0"/>
              <a:t>bsi</a:t>
            </a:r>
            <a:r>
              <a:rPr lang="en-US" sz="1400" dirty="0" smtClean="0"/>
              <a:t>  &lt;</a:t>
            </a:r>
            <a:r>
              <a:rPr lang="en-US" sz="1400" dirty="0" err="1" smtClean="0"/>
              <a:t>bsi</a:t>
            </a:r>
            <a:r>
              <a:rPr lang="en-US" sz="1400" dirty="0" smtClean="0"/>
              <a:t> Key&gt;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Example:</a:t>
            </a:r>
          </a:p>
          <a:p>
            <a:endParaRPr lang="en-US" sz="1400" dirty="0"/>
          </a:p>
          <a:p>
            <a:r>
              <a:rPr lang="en-US" sz="1400" dirty="0" smtClean="0"/>
              <a:t>java </a:t>
            </a:r>
            <a:r>
              <a:rPr lang="en-US" sz="1400" dirty="0"/>
              <a:t>-jar </a:t>
            </a:r>
            <a:r>
              <a:rPr lang="en-US" sz="1400" dirty="0" err="1"/>
              <a:t>FodUpload.jar</a:t>
            </a:r>
            <a:r>
              <a:rPr lang="en-US" sz="1400" dirty="0"/>
              <a:t> -</a:t>
            </a:r>
            <a:r>
              <a:rPr lang="en-US" sz="1400" dirty="0" err="1"/>
              <a:t>apiCredentials</a:t>
            </a:r>
            <a:r>
              <a:rPr lang="en-US" sz="1400" dirty="0"/>
              <a:t> "ddda12dc-39e1-4ab9-91b0-94ac4fa6065f" "eE5TYjR6PHZLNzNzRUNxZ0hhV2o6dzIicVBsSFc20" -</a:t>
            </a:r>
            <a:r>
              <a:rPr lang="en-US" sz="1400" dirty="0" err="1"/>
              <a:t>zipLocation</a:t>
            </a:r>
            <a:r>
              <a:rPr lang="en-US" sz="1400" dirty="0"/>
              <a:t> /</a:t>
            </a:r>
            <a:r>
              <a:rPr lang="en-US" sz="1400" dirty="0" err="1"/>
              <a:t>basic.mbs.zip</a:t>
            </a:r>
            <a:r>
              <a:rPr lang="en-US" sz="1400" dirty="0"/>
              <a:t> -</a:t>
            </a:r>
            <a:r>
              <a:rPr lang="en-US" sz="1400" dirty="0" err="1"/>
              <a:t>entitlementPreference</a:t>
            </a:r>
            <a:r>
              <a:rPr lang="en-US" sz="1400" dirty="0"/>
              <a:t> 2 -</a:t>
            </a:r>
            <a:r>
              <a:rPr lang="en-US" sz="1400" dirty="0" err="1"/>
              <a:t>bsi</a:t>
            </a:r>
            <a:r>
              <a:rPr lang="en-US" sz="1400" dirty="0"/>
              <a:t> eyJ0ZW5hbnRJZCI6MTIxOSwidGVuYW50Q29kZSI6ImZvcnRpZnlfemwiLCJyZWxlYXNlSWQiOjQyODUsInBheWxvYWRUeXBlIjoiQU5BTFlTSVNfUEFZTE9BRCIsImFzc2Vzc21lbnRUeXBlSWQiOjI1LCJ0ZWNobm9sb2d5VHlwZSI6Ik1CUy9DL0MrKy9TY2FsYSIsInRlY2hub2xvZ3lUeXBlSWQiOjE4LCJ0ZWNobm9sb2d5VmVyc2lvbiI6bnVsbCwidGVjaG5vbG9neVZlcnNpb25JZCI6bnVsbCwiYXVkaXRQcmVmZXJlbmNlIjoiQXV0b21hdGVkIiwiYXVkaXRQcmVmZXJlbmNlSWQiOjIsImluY2x1ZGVUaGlyZFBhcnR5IjpmYWxzZSwiaW5jbHVkZU9wZW5Tb3VyY2VBbmFseXNpcyI6ZmFsc2UsInBvcnRhbFVyaSI6Imh0dHBzOi8vc2FuZGJveC5mb3J0aWZ5LmNvbSIsImFwaVVyaSI6Imh0dHBzOi8vYXBpLnNhbmRib3guZm9ydGlmeS5jb20iLCJzY2FuUHJlZmVyZW5jZSI6IlN0YW5kYXJkIiwic2NhblByZWZlcmVuY2VJZCI6MX0=</a:t>
            </a:r>
          </a:p>
          <a:p>
            <a:endParaRPr lang="en-US" sz="1400" dirty="0"/>
          </a:p>
          <a:p>
            <a:r>
              <a:rPr lang="en-US" sz="1400" dirty="0"/>
              <a:t>Authenticating</a:t>
            </a:r>
          </a:p>
          <a:p>
            <a:r>
              <a:rPr lang="en-US" sz="1400" dirty="0"/>
              <a:t>Beginning upload</a:t>
            </a:r>
          </a:p>
          <a:p>
            <a:r>
              <a:rPr lang="en-US" sz="1400" dirty="0"/>
              <a:t>Upload Status - Bytes sent:98147</a:t>
            </a:r>
          </a:p>
          <a:p>
            <a:r>
              <a:rPr lang="en-US" sz="1400" dirty="0"/>
              <a:t>Scan 1871 uploaded successfully. Total bytes sent: 98147</a:t>
            </a:r>
          </a:p>
          <a:p>
            <a:r>
              <a:rPr lang="en-US" sz="1400" dirty="0"/>
              <a:t>Retiring Token : Token Retired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403944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2-27 at 3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25" y="1458431"/>
            <a:ext cx="4306308" cy="4110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37570"/>
            <a:ext cx="8365067" cy="1116061"/>
          </a:xfrm>
        </p:spPr>
        <p:txBody>
          <a:bodyPr>
            <a:noAutofit/>
          </a:bodyPr>
          <a:lstStyle/>
          <a:p>
            <a:r>
              <a:rPr lang="en-US" sz="2400" dirty="0" smtClean="0"/>
              <a:t>Key FOD Tools and Plugins </a:t>
            </a:r>
            <a:r>
              <a:rPr lang="mr-IN" sz="2400" dirty="0" smtClean="0"/>
              <a:t>–</a:t>
            </a:r>
            <a:r>
              <a:rPr lang="en-US" sz="2400" dirty="0" smtClean="0"/>
              <a:t> 3</a:t>
            </a:r>
            <a:br>
              <a:rPr lang="en-US" sz="2400" dirty="0" smtClean="0"/>
            </a:br>
            <a:r>
              <a:rPr lang="en-US" sz="2400" dirty="0" smtClean="0"/>
              <a:t>Installation  of Eclipse Security Assistant Plugin</a:t>
            </a:r>
            <a:endParaRPr lang="en-US" sz="2400" dirty="0"/>
          </a:p>
        </p:txBody>
      </p:sp>
      <p:sp>
        <p:nvSpPr>
          <p:cNvPr id="11" name="Right Arrow 10"/>
          <p:cNvSpPr/>
          <p:nvPr/>
        </p:nvSpPr>
        <p:spPr>
          <a:xfrm>
            <a:off x="2162225" y="4515292"/>
            <a:ext cx="745067" cy="389467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3600" dirty="0" smtClean="0">
                <a:effectLst/>
              </a:rPr>
              <a:t>How to log in </a:t>
            </a:r>
          </a:p>
        </p:txBody>
      </p:sp>
      <p:pic>
        <p:nvPicPr>
          <p:cNvPr id="3" name="Picture 2" descr="logi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49" y="2375490"/>
            <a:ext cx="5167946" cy="3669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1720" y="1079472"/>
            <a:ext cx="7105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You should have received an email with you login information for user, password and tenant.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Open Web Browser and go to </a:t>
            </a:r>
            <a:r>
              <a:rPr lang="en-US" u="sng" dirty="0">
                <a:hlinkClick r:id="rId3"/>
              </a:rPr>
              <a:t>https://central.syniverse.com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401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2-27 at 3.3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456615"/>
            <a:ext cx="6366933" cy="4705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37570"/>
            <a:ext cx="8365067" cy="1419045"/>
          </a:xfrm>
        </p:spPr>
        <p:txBody>
          <a:bodyPr>
            <a:noAutofit/>
          </a:bodyPr>
          <a:lstStyle/>
          <a:p>
            <a:r>
              <a:rPr lang="en-US" sz="2400" dirty="0" smtClean="0"/>
              <a:t>Key FOD Tools and Plugins </a:t>
            </a:r>
            <a:r>
              <a:rPr lang="mr-IN" sz="2400" dirty="0" smtClean="0"/>
              <a:t>–</a:t>
            </a:r>
            <a:r>
              <a:rPr lang="en-US" sz="2400" dirty="0" smtClean="0"/>
              <a:t> 4</a:t>
            </a:r>
            <a:br>
              <a:rPr lang="en-US" sz="2400" dirty="0" smtClean="0"/>
            </a:br>
            <a:r>
              <a:rPr lang="en-US" sz="2400" dirty="0" smtClean="0"/>
              <a:t>Installation  of Eclipse Security Assistant Plugin</a:t>
            </a:r>
            <a:br>
              <a:rPr lang="en-US" sz="2400" dirty="0" smtClean="0"/>
            </a:br>
            <a:r>
              <a:rPr lang="en-US" sz="1400" dirty="0" smtClean="0"/>
              <a:t>Add Path to Downloaded unzipped FOD Eclipse Security Assistant</a:t>
            </a:r>
            <a:endParaRPr lang="en-US" sz="1400" dirty="0"/>
          </a:p>
        </p:txBody>
      </p:sp>
      <p:sp>
        <p:nvSpPr>
          <p:cNvPr id="11" name="Right Arrow 10"/>
          <p:cNvSpPr/>
          <p:nvPr/>
        </p:nvSpPr>
        <p:spPr>
          <a:xfrm>
            <a:off x="5604933" y="2220431"/>
            <a:ext cx="745067" cy="389467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1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2-27 at 3.2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1297958"/>
            <a:ext cx="7738533" cy="4559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37570"/>
            <a:ext cx="8365067" cy="1116061"/>
          </a:xfrm>
        </p:spPr>
        <p:txBody>
          <a:bodyPr>
            <a:noAutofit/>
          </a:bodyPr>
          <a:lstStyle/>
          <a:p>
            <a:r>
              <a:rPr lang="en-US" sz="2400" dirty="0" smtClean="0"/>
              <a:t>Key FOD Tools and Plugins - 5</a:t>
            </a:r>
            <a:br>
              <a:rPr lang="en-US" sz="2400" dirty="0" smtClean="0"/>
            </a:br>
            <a:r>
              <a:rPr lang="en-US" sz="2400" dirty="0" smtClean="0"/>
              <a:t>Using Eclipse Security Assistant Plugin</a:t>
            </a:r>
            <a:br>
              <a:rPr lang="en-US" sz="2400" dirty="0" smtClean="0"/>
            </a:br>
            <a:r>
              <a:rPr lang="en-US" sz="1400" b="1" u="sng" dirty="0" smtClean="0"/>
              <a:t>NOTE: It must be a Java Project and selected to use Inspect Project</a:t>
            </a:r>
            <a:endParaRPr lang="en-US" sz="1400" b="1" u="sng" dirty="0"/>
          </a:p>
        </p:txBody>
      </p:sp>
      <p:sp>
        <p:nvSpPr>
          <p:cNvPr id="4" name="Right Arrow 3"/>
          <p:cNvSpPr/>
          <p:nvPr/>
        </p:nvSpPr>
        <p:spPr>
          <a:xfrm>
            <a:off x="4233332" y="5467794"/>
            <a:ext cx="745067" cy="389467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61199" y="1911794"/>
            <a:ext cx="745067" cy="389467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064000" y="1297958"/>
            <a:ext cx="745067" cy="389467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37570"/>
            <a:ext cx="8365067" cy="1116061"/>
          </a:xfrm>
        </p:spPr>
        <p:txBody>
          <a:bodyPr>
            <a:noAutofit/>
          </a:bodyPr>
          <a:lstStyle/>
          <a:p>
            <a:r>
              <a:rPr lang="en-US" sz="2400" dirty="0" smtClean="0"/>
              <a:t>Key FOD Tools and Plugins - 6</a:t>
            </a:r>
            <a:br>
              <a:rPr lang="en-US" sz="2400" dirty="0" smtClean="0"/>
            </a:br>
            <a:r>
              <a:rPr lang="en-US" sz="2400" dirty="0" smtClean="0"/>
              <a:t>Using Eclipse Security Assistant Plugin</a:t>
            </a:r>
            <a:br>
              <a:rPr lang="en-US" sz="2400" dirty="0" smtClean="0"/>
            </a:br>
            <a:r>
              <a:rPr lang="en-US" sz="1400" b="1" u="sng" dirty="0" smtClean="0"/>
              <a:t>NOTE: It must be a Java Project and selected to use Inspect Project</a:t>
            </a:r>
            <a:endParaRPr lang="en-US" sz="1400" b="1" u="sng" dirty="0"/>
          </a:p>
        </p:txBody>
      </p:sp>
      <p:sp>
        <p:nvSpPr>
          <p:cNvPr id="10" name="Right Arrow 9"/>
          <p:cNvSpPr/>
          <p:nvPr/>
        </p:nvSpPr>
        <p:spPr>
          <a:xfrm>
            <a:off x="4436532" y="3737503"/>
            <a:ext cx="745067" cy="389467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438400" y="2323570"/>
            <a:ext cx="745067" cy="389467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9-02-27 at 4.23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636639"/>
            <a:ext cx="8297960" cy="4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5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37570"/>
            <a:ext cx="8365067" cy="1116061"/>
          </a:xfrm>
        </p:spPr>
        <p:txBody>
          <a:bodyPr>
            <a:noAutofit/>
          </a:bodyPr>
          <a:lstStyle/>
          <a:p>
            <a:r>
              <a:rPr lang="en-US" sz="2400" dirty="0" smtClean="0"/>
              <a:t>Key FOD Tools and Plugins - 7</a:t>
            </a:r>
            <a:br>
              <a:rPr lang="en-US" sz="2400" dirty="0" smtClean="0"/>
            </a:br>
            <a:r>
              <a:rPr lang="en-US" sz="2400" dirty="0" smtClean="0"/>
              <a:t>Using Eclipse Security Assistant Plugin</a:t>
            </a:r>
            <a:br>
              <a:rPr lang="en-US" sz="2400" dirty="0" smtClean="0"/>
            </a:br>
            <a:r>
              <a:rPr lang="en-US" sz="1400" b="1" u="sng" dirty="0" smtClean="0"/>
              <a:t>NOTE: It must be a Java Project and selected to use Inspect Project</a:t>
            </a:r>
            <a:endParaRPr lang="en-US" sz="1400" b="1" u="sng" dirty="0"/>
          </a:p>
        </p:txBody>
      </p:sp>
      <p:pic>
        <p:nvPicPr>
          <p:cNvPr id="3" name="Picture 2" descr="Screen Shot 2019-02-27 at 4.23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333500"/>
            <a:ext cx="6121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3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98" y="274638"/>
            <a:ext cx="8436402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Code Warrior </a:t>
            </a:r>
            <a:r>
              <a:rPr lang="en-US" sz="3600" dirty="0" err="1" smtClean="0"/>
              <a:t>AppSec</a:t>
            </a:r>
            <a:r>
              <a:rPr lang="en-US" sz="3600" dirty="0" smtClean="0"/>
              <a:t> Training</a:t>
            </a:r>
            <a:endParaRPr lang="en-US" sz="3600" dirty="0"/>
          </a:p>
        </p:txBody>
      </p:sp>
      <p:pic>
        <p:nvPicPr>
          <p:cNvPr id="3" name="Picture 2" descr="Screen Shot 2019-02-27 at 9.48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2486"/>
            <a:ext cx="8285492" cy="32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8211" y="2575943"/>
            <a:ext cx="42567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905">
                  <a:solidFill>
                    <a:srgbClr val="FFFF00"/>
                  </a:solidFill>
                </a:ln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Done</a:t>
            </a:r>
            <a:endParaRPr lang="en-US" sz="7200" b="1" dirty="0">
              <a:ln w="1905">
                <a:solidFill>
                  <a:srgbClr val="FFFF00"/>
                </a:solidFill>
              </a:ln>
              <a:solidFill>
                <a:srgbClr val="0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97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3600" dirty="0" smtClean="0">
                <a:effectLst/>
              </a:rPr>
              <a:t>How to log in - 2 </a:t>
            </a:r>
          </a:p>
        </p:txBody>
      </p:sp>
      <p:pic>
        <p:nvPicPr>
          <p:cNvPr id="3" name="Picture 2" descr="logi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20" y="1813416"/>
            <a:ext cx="5959475" cy="4231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1720" y="1232972"/>
            <a:ext cx="7105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Click Fortify on Demand Link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3600" dirty="0" smtClean="0">
                <a:effectLst/>
              </a:rPr>
              <a:t>How to log in - 3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51720" y="1232972"/>
            <a:ext cx="7105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Login with your SSO </a:t>
            </a:r>
            <a:endParaRPr lang="en-US" dirty="0"/>
          </a:p>
        </p:txBody>
      </p:sp>
      <p:pic>
        <p:nvPicPr>
          <p:cNvPr id="6" name="Picture 5" descr="login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20" y="2024501"/>
            <a:ext cx="4602550" cy="41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3600" dirty="0" smtClean="0">
                <a:effectLst/>
              </a:rPr>
              <a:t>Understanding the Dashboard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644268" y="1417638"/>
            <a:ext cx="7105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Main Dashboard Screen</a:t>
            </a:r>
            <a:endParaRPr lang="en-US" sz="2400" dirty="0"/>
          </a:p>
        </p:txBody>
      </p:sp>
      <p:pic>
        <p:nvPicPr>
          <p:cNvPr id="5" name="Picture 4" descr="Screen Shot 2019-02-27 at 10.56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1" y="2061311"/>
            <a:ext cx="7952369" cy="2686531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2208918" y="3763733"/>
            <a:ext cx="994013" cy="31287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83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30" y="27908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Preparing Java Zip for Upload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733308" y="1225688"/>
            <a:ext cx="7959081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Java applications, package the compiled and source code files for upload to Fortify on Demand as follows.</a:t>
            </a:r>
          </a:p>
          <a:p>
            <a:endParaRPr lang="en-US" dirty="0" smtClean="0"/>
          </a:p>
          <a:p>
            <a:r>
              <a:rPr lang="en-US" dirty="0" smtClean="0"/>
              <a:t>Preparing Compiled Files (Required)</a:t>
            </a:r>
          </a:p>
          <a:p>
            <a:endParaRPr lang="en-US" dirty="0" smtClean="0"/>
          </a:p>
          <a:p>
            <a:r>
              <a:rPr lang="en-US" dirty="0" smtClean="0"/>
              <a:t>Compile all files in debug mode. If they are not, the assessment will still be completed, but the results will not include line numbers of issues.</a:t>
            </a:r>
          </a:p>
          <a:p>
            <a:endParaRPr lang="en-US" dirty="0" smtClean="0"/>
          </a:p>
          <a:p>
            <a:r>
              <a:rPr lang="en-US" dirty="0" smtClean="0"/>
              <a:t>Ensure that all third-party JAR files are included. This prevents missing dependency issues from appearing during assessment.</a:t>
            </a:r>
          </a:p>
          <a:p>
            <a:endParaRPr lang="en-US" dirty="0" smtClean="0"/>
          </a:p>
          <a:p>
            <a:r>
              <a:rPr lang="en-US" dirty="0" smtClean="0"/>
              <a:t>Web application: Package in a WAR or EAR file. You can package multiple WAR files as an EAR file.</a:t>
            </a:r>
          </a:p>
          <a:p>
            <a:endParaRPr lang="en-US" dirty="0" smtClean="0"/>
          </a:p>
          <a:p>
            <a:r>
              <a:rPr lang="en-US" dirty="0" smtClean="0"/>
              <a:t>Non-web application: Ensure that there are no precompiled JSPs.</a:t>
            </a:r>
          </a:p>
          <a:p>
            <a:endParaRPr lang="en-US" dirty="0" smtClean="0"/>
          </a:p>
          <a:p>
            <a:r>
              <a:rPr lang="en-US" dirty="0" smtClean="0"/>
              <a:t>Package all application files in one zip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0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30" y="27908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Preparing Java Zip for Upload -2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729955" y="1251958"/>
            <a:ext cx="7425867" cy="5170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/>
              <a:t>#!/bin/</a:t>
            </a:r>
            <a:r>
              <a:rPr lang="en-US" sz="1100" b="1" dirty="0" err="1" smtClean="0"/>
              <a:t>sh</a:t>
            </a:r>
            <a:endParaRPr lang="en-US" sz="1100" b="1" dirty="0" smtClean="0"/>
          </a:p>
          <a:p>
            <a:r>
              <a:rPr lang="en-US" sz="1100" b="1" dirty="0" smtClean="0"/>
              <a:t>#</a:t>
            </a:r>
          </a:p>
          <a:p>
            <a:r>
              <a:rPr lang="en-US" sz="1100" b="1" dirty="0" smtClean="0"/>
              <a:t># Simple Java ZIP Files and Jars for upload to FOD.</a:t>
            </a:r>
          </a:p>
          <a:p>
            <a:r>
              <a:rPr lang="en-US" sz="1100" b="1" dirty="0" smtClean="0"/>
              <a:t>#</a:t>
            </a:r>
          </a:p>
          <a:p>
            <a:endParaRPr lang="en-US" sz="1100" b="1" dirty="0" smtClean="0"/>
          </a:p>
          <a:p>
            <a:r>
              <a:rPr lang="en-US" sz="1100" b="1" dirty="0" smtClean="0"/>
              <a:t>if [ "$#" -</a:t>
            </a:r>
            <a:r>
              <a:rPr lang="en-US" sz="1100" b="1" dirty="0" err="1" smtClean="0"/>
              <a:t>gt</a:t>
            </a:r>
            <a:r>
              <a:rPr lang="en-US" sz="1100" b="1" dirty="0" smtClean="0"/>
              <a:t> 1 ]; </a:t>
            </a:r>
          </a:p>
          <a:p>
            <a:r>
              <a:rPr lang="en-US" sz="1100" b="1" dirty="0" smtClean="0"/>
              <a:t>Then</a:t>
            </a:r>
          </a:p>
          <a:p>
            <a:r>
              <a:rPr lang="en-US" sz="1100" b="1" dirty="0"/>
              <a:t> </a:t>
            </a:r>
            <a:r>
              <a:rPr lang="en-US" sz="1100" b="1" dirty="0" smtClean="0"/>
              <a:t> APP_SOURCE_DIR=$1</a:t>
            </a:r>
          </a:p>
          <a:p>
            <a:r>
              <a:rPr lang="en-US" sz="1100" b="1" dirty="0" smtClean="0"/>
              <a:t>  APP_JAR_DIR=$2</a:t>
            </a:r>
          </a:p>
          <a:p>
            <a:endParaRPr lang="en-US" sz="1100" b="1" dirty="0" smtClean="0"/>
          </a:p>
          <a:p>
            <a:r>
              <a:rPr lang="en-US" sz="1100" b="1" dirty="0" smtClean="0"/>
              <a:t>  </a:t>
            </a:r>
            <a:r>
              <a:rPr lang="en-US" sz="1100" b="1" dirty="0" err="1" smtClean="0"/>
              <a:t>mkdir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tmp_fodupload</a:t>
            </a:r>
            <a:endParaRPr lang="en-US" sz="1100" b="1" dirty="0" smtClean="0"/>
          </a:p>
          <a:p>
            <a:endParaRPr lang="en-US" sz="1100" b="1" dirty="0" smtClean="0"/>
          </a:p>
          <a:p>
            <a:r>
              <a:rPr lang="en-US" sz="1100" b="1" dirty="0" smtClean="0"/>
              <a:t>for </a:t>
            </a:r>
            <a:r>
              <a:rPr lang="en-US" sz="1100" b="1" dirty="0" err="1" smtClean="0"/>
              <a:t>appfiles</a:t>
            </a:r>
            <a:r>
              <a:rPr lang="en-US" sz="1100" b="1" dirty="0" smtClean="0"/>
              <a:t> in `find ${APP_SOURCE_DIR} -type f -exec file {} \; | </a:t>
            </a:r>
            <a:r>
              <a:rPr lang="en-US" sz="1100" b="1" dirty="0" err="1" smtClean="0"/>
              <a:t>grep</a:t>
            </a:r>
            <a:r>
              <a:rPr lang="en-US" sz="1100" b="1" dirty="0" smtClean="0"/>
              <a:t> "ASCII text" | cut -d: -f1`</a:t>
            </a:r>
          </a:p>
          <a:p>
            <a:r>
              <a:rPr lang="en-US" sz="1100" b="1" dirty="0" smtClean="0"/>
              <a:t>do</a:t>
            </a:r>
          </a:p>
          <a:p>
            <a:r>
              <a:rPr lang="en-US" sz="1100" b="1" dirty="0" smtClean="0"/>
              <a:t>  </a:t>
            </a:r>
            <a:r>
              <a:rPr lang="en-US" sz="1100" b="1" dirty="0" err="1" smtClean="0"/>
              <a:t>cp</a:t>
            </a:r>
            <a:r>
              <a:rPr lang="en-US" sz="1100" b="1" dirty="0" smtClean="0"/>
              <a:t> $</a:t>
            </a:r>
            <a:r>
              <a:rPr lang="en-US" sz="1100" b="1" dirty="0" err="1" smtClean="0"/>
              <a:t>appfiles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tmp_fodupload</a:t>
            </a:r>
            <a:endParaRPr lang="en-US" sz="1100" b="1" dirty="0" smtClean="0"/>
          </a:p>
          <a:p>
            <a:r>
              <a:rPr lang="en-US" sz="1100" b="1" dirty="0" smtClean="0"/>
              <a:t>done</a:t>
            </a:r>
          </a:p>
          <a:p>
            <a:endParaRPr lang="en-US" sz="1100" b="1" dirty="0" smtClean="0"/>
          </a:p>
          <a:p>
            <a:r>
              <a:rPr lang="en-US" sz="1100" b="1" dirty="0" smtClean="0"/>
              <a:t>for </a:t>
            </a:r>
            <a:r>
              <a:rPr lang="en-US" sz="1100" b="1" dirty="0" err="1" smtClean="0"/>
              <a:t>jar_files</a:t>
            </a:r>
            <a:r>
              <a:rPr lang="en-US" sz="1100" b="1" dirty="0" smtClean="0"/>
              <a:t> in `find ${APP_JAR_DIR} -name "*.jar" `</a:t>
            </a:r>
          </a:p>
          <a:p>
            <a:r>
              <a:rPr lang="en-US" sz="1100" b="1" dirty="0" smtClean="0"/>
              <a:t>do</a:t>
            </a:r>
          </a:p>
          <a:p>
            <a:r>
              <a:rPr lang="en-US" sz="1100" b="1" dirty="0" smtClean="0"/>
              <a:t>  </a:t>
            </a:r>
            <a:r>
              <a:rPr lang="en-US" sz="1100" b="1" dirty="0" err="1" smtClean="0"/>
              <a:t>cp</a:t>
            </a:r>
            <a:r>
              <a:rPr lang="en-US" sz="1100" b="1" dirty="0" smtClean="0"/>
              <a:t> ${</a:t>
            </a:r>
            <a:r>
              <a:rPr lang="en-US" sz="1100" b="1" dirty="0" err="1" smtClean="0"/>
              <a:t>jar_files</a:t>
            </a:r>
            <a:r>
              <a:rPr lang="en-US" sz="1100" b="1" dirty="0" smtClean="0"/>
              <a:t>} </a:t>
            </a:r>
            <a:r>
              <a:rPr lang="en-US" sz="1100" b="1" dirty="0" err="1" smtClean="0"/>
              <a:t>tmp_fodupload</a:t>
            </a:r>
            <a:endParaRPr lang="en-US" sz="1100" b="1" dirty="0" smtClean="0"/>
          </a:p>
          <a:p>
            <a:r>
              <a:rPr lang="en-US" sz="1100" b="1" dirty="0" smtClean="0"/>
              <a:t>done</a:t>
            </a:r>
          </a:p>
          <a:p>
            <a:endParaRPr lang="en-US" sz="1100" b="1" dirty="0" smtClean="0"/>
          </a:p>
          <a:p>
            <a:r>
              <a:rPr lang="en-US" sz="1100" b="1" dirty="0" smtClean="0"/>
              <a:t>zip -r </a:t>
            </a:r>
            <a:r>
              <a:rPr lang="en-US" sz="1100" b="1" dirty="0" err="1" smtClean="0"/>
              <a:t>tmp_fodupload.zip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tmp_fodupload</a:t>
            </a:r>
            <a:endParaRPr lang="en-US" sz="1100" b="1" dirty="0" smtClean="0"/>
          </a:p>
          <a:p>
            <a:endParaRPr lang="en-US" sz="1100" b="1" dirty="0" smtClean="0"/>
          </a:p>
          <a:p>
            <a:r>
              <a:rPr lang="en-US" sz="1100" b="1" dirty="0" smtClean="0"/>
              <a:t>else</a:t>
            </a:r>
          </a:p>
          <a:p>
            <a:endParaRPr lang="en-US" sz="1100" b="1" dirty="0" smtClean="0"/>
          </a:p>
          <a:p>
            <a:r>
              <a:rPr lang="en-US" sz="1100" b="1" dirty="0" smtClean="0"/>
              <a:t>echo "usage </a:t>
            </a:r>
            <a:r>
              <a:rPr lang="en-US" sz="1100" b="1" dirty="0" err="1" smtClean="0"/>
              <a:t>fodZipJava</a:t>
            </a:r>
            <a:r>
              <a:rPr lang="en-US" sz="1100" b="1" dirty="0" smtClean="0"/>
              <a:t> &lt;App Source </a:t>
            </a:r>
            <a:r>
              <a:rPr lang="en-US" sz="1100" b="1" dirty="0" err="1" smtClean="0"/>
              <a:t>Dir</a:t>
            </a:r>
            <a:r>
              <a:rPr lang="en-US" sz="1100" b="1" dirty="0" smtClean="0"/>
              <a:t>&gt; &lt;App Jar </a:t>
            </a:r>
            <a:r>
              <a:rPr lang="en-US" sz="1100" b="1" dirty="0" err="1" smtClean="0"/>
              <a:t>Dir</a:t>
            </a:r>
            <a:r>
              <a:rPr lang="en-US" sz="1100" b="1" dirty="0" smtClean="0"/>
              <a:t>&gt;"</a:t>
            </a:r>
          </a:p>
          <a:p>
            <a:endParaRPr lang="en-US" sz="1100" b="1" dirty="0" smtClean="0"/>
          </a:p>
          <a:p>
            <a:r>
              <a:rPr lang="en-US" sz="1100" b="1" dirty="0" smtClean="0"/>
              <a:t>fi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4403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804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3600" dirty="0" smtClean="0"/>
              <a:t>Start Scan - 1</a:t>
            </a:r>
            <a:endParaRPr lang="en-US" sz="3600" dirty="0" smtClean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4268" y="1648470"/>
            <a:ext cx="7105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Select Your Application</a:t>
            </a:r>
            <a:endParaRPr lang="en-US" sz="2400" dirty="0"/>
          </a:p>
        </p:txBody>
      </p:sp>
      <p:pic>
        <p:nvPicPr>
          <p:cNvPr id="5" name="Picture 4" descr="Screen Shot 2019-02-27 at 11.05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8" y="1648470"/>
            <a:ext cx="7731213" cy="3249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268" y="1122678"/>
            <a:ext cx="4123313" cy="36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Start Scan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1895988" y="4490713"/>
            <a:ext cx="994013" cy="294473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56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686</Words>
  <Application>Microsoft Macintosh PowerPoint</Application>
  <PresentationFormat>On-screen Show (4:3)</PresentationFormat>
  <Paragraphs>122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FOD Quick start</vt:lpstr>
      <vt:lpstr>Agenda</vt:lpstr>
      <vt:lpstr>How to log in </vt:lpstr>
      <vt:lpstr>How to log in - 2 </vt:lpstr>
      <vt:lpstr>How to log in - 3 </vt:lpstr>
      <vt:lpstr>Understanding the Dashboard</vt:lpstr>
      <vt:lpstr>Preparing Java Zip for Upload</vt:lpstr>
      <vt:lpstr>Preparing Java Zip for Upload -2</vt:lpstr>
      <vt:lpstr>Start Scan - 1</vt:lpstr>
      <vt:lpstr>Start Scan - 2</vt:lpstr>
      <vt:lpstr>Start Scan - 3</vt:lpstr>
      <vt:lpstr>Start Scan - 4</vt:lpstr>
      <vt:lpstr>Start Scan - 5</vt:lpstr>
      <vt:lpstr>Check Status of Scan</vt:lpstr>
      <vt:lpstr>Check Status of Scan</vt:lpstr>
      <vt:lpstr>FOD Reviewing Results</vt:lpstr>
      <vt:lpstr>FOD Reviewing Results - 2</vt:lpstr>
      <vt:lpstr>FOD Reviewing Results - 3</vt:lpstr>
      <vt:lpstr>FOD Reviewing Results - 4</vt:lpstr>
      <vt:lpstr>FOD Reviewing Results - 5</vt:lpstr>
      <vt:lpstr>FOD Reviewing Results - 6</vt:lpstr>
      <vt:lpstr>FOD Reviewing Results - 7</vt:lpstr>
      <vt:lpstr>FOD Reporting</vt:lpstr>
      <vt:lpstr>FOD Reporting - 2</vt:lpstr>
      <vt:lpstr>FOD Reporting - 3</vt:lpstr>
      <vt:lpstr>PowerPoint Presentation</vt:lpstr>
      <vt:lpstr>Key FOD Tools and Plugins</vt:lpstr>
      <vt:lpstr>Key FOD Tools and Plugins -2 FOD Uploader </vt:lpstr>
      <vt:lpstr>Key FOD Tools and Plugins – 3 Installation  of Eclipse Security Assistant Plugin</vt:lpstr>
      <vt:lpstr>Key FOD Tools and Plugins – 4 Installation  of Eclipse Security Assistant Plugin Add Path to Downloaded unzipped FOD Eclipse Security Assistant</vt:lpstr>
      <vt:lpstr>Key FOD Tools and Plugins - 5 Using Eclipse Security Assistant Plugin NOTE: It must be a Java Project and selected to use Inspect Project</vt:lpstr>
      <vt:lpstr>Key FOD Tools and Plugins - 6 Using Eclipse Security Assistant Plugin NOTE: It must be a Java Project and selected to use Inspect Project</vt:lpstr>
      <vt:lpstr>Key FOD Tools and Plugins - 7 Using Eclipse Security Assistant Plugin NOTE: It must be a Java Project and selected to use Inspect Project</vt:lpstr>
      <vt:lpstr>Code Warrior AppSec Training</vt:lpstr>
      <vt:lpstr>PowerPoint Presentation</vt:lpstr>
    </vt:vector>
  </TitlesOfParts>
  <Company>Zachary Lewis and Associates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FOD Reviewing Results</dc:title>
  <dc:creator>Zachary Lewis</dc:creator>
  <cp:lastModifiedBy>Zachary Lewis</cp:lastModifiedBy>
  <cp:revision>40</cp:revision>
  <dcterms:created xsi:type="dcterms:W3CDTF">2019-02-27T15:18:20Z</dcterms:created>
  <dcterms:modified xsi:type="dcterms:W3CDTF">2019-02-27T21:26:49Z</dcterms:modified>
</cp:coreProperties>
</file>